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62" r:id="rId7"/>
    <p:sldId id="263" r:id="rId8"/>
    <p:sldId id="267" r:id="rId9"/>
    <p:sldId id="259" r:id="rId10"/>
    <p:sldId id="264" r:id="rId11"/>
    <p:sldId id="266" r:id="rId12"/>
    <p:sldId id="265"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587E0F-EF74-42C6-9DFF-347FA5D138D9}" type="datetimeFigureOut">
              <a:rPr lang="fr-FR" smtClean="0"/>
              <a:pPr/>
              <a:t>29/04/2020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D1F89B-F8D3-48A7-8BAF-86CEA34FD75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87E0F-EF74-42C6-9DFF-347FA5D138D9}" type="datetimeFigureOut">
              <a:rPr lang="fr-FR" smtClean="0"/>
              <a:pPr/>
              <a:t>29/04/2020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1F89B-F8D3-48A7-8BAF-86CEA34FD75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43608" y="404664"/>
            <a:ext cx="6984776" cy="5616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2400" dirty="0" smtClean="0">
              <a:solidFill>
                <a:srgbClr val="C00000"/>
              </a:solidFill>
            </a:endParaRPr>
          </a:p>
          <a:p>
            <a:pPr algn="ctr"/>
            <a:r>
              <a:rPr lang="fr-FR" sz="2400" b="1" dirty="0" smtClean="0">
                <a:solidFill>
                  <a:schemeClr val="tx1"/>
                </a:solidFill>
              </a:rPr>
              <a:t>Chapitre No </a:t>
            </a:r>
            <a:r>
              <a:rPr lang="fr-FR" sz="2400" b="1" dirty="0" smtClean="0">
                <a:solidFill>
                  <a:schemeClr val="tx1"/>
                </a:solidFill>
              </a:rPr>
              <a:t>VI </a:t>
            </a:r>
            <a:r>
              <a:rPr lang="fr-FR" sz="2400" b="1" dirty="0" smtClean="0">
                <a:solidFill>
                  <a:schemeClr val="tx1"/>
                </a:solidFill>
              </a:rPr>
              <a:t>: Anatomie de système urinaire</a:t>
            </a:r>
          </a:p>
          <a:p>
            <a:pPr algn="ctr"/>
            <a:endParaRPr lang="fr-FR" sz="2400" b="1" dirty="0" smtClean="0">
              <a:solidFill>
                <a:schemeClr val="tx1"/>
              </a:solidFill>
            </a:endParaRPr>
          </a:p>
          <a:p>
            <a:pPr algn="ctr"/>
            <a:r>
              <a:rPr lang="fr-FR" sz="2400" b="1" dirty="0" smtClean="0">
                <a:solidFill>
                  <a:schemeClr val="tx1"/>
                </a:solidFill>
              </a:rPr>
              <a:t>Licence 3 génétique </a:t>
            </a:r>
          </a:p>
          <a:p>
            <a:pPr algn="ctr"/>
            <a:endParaRPr lang="fr-FR" sz="2400" b="1" dirty="0">
              <a:solidFill>
                <a:schemeClr val="tx1"/>
              </a:solidFill>
            </a:endParaRPr>
          </a:p>
          <a:p>
            <a:pPr algn="ctr"/>
            <a:r>
              <a:rPr lang="fr-FR" sz="2400" b="1" dirty="0" smtClean="0">
                <a:solidFill>
                  <a:schemeClr val="tx1"/>
                </a:solidFill>
              </a:rPr>
              <a:t>CHETTOUM   Aziz</a:t>
            </a:r>
          </a:p>
          <a:p>
            <a:pPr algn="ctr"/>
            <a:r>
              <a:rPr lang="fr-FR" sz="2400" b="1" dirty="0" smtClean="0">
                <a:solidFill>
                  <a:schemeClr val="tx1"/>
                </a:solidFill>
              </a:rPr>
              <a:t>MCA: physiologie Animale </a:t>
            </a:r>
          </a:p>
          <a:p>
            <a:pPr algn="ctr"/>
            <a:endParaRPr lang="fr-FR" sz="2400" dirty="0">
              <a:solidFill>
                <a:srgbClr val="C00000"/>
              </a:solidFill>
            </a:endParaRPr>
          </a:p>
          <a:p>
            <a:pPr algn="ctr"/>
            <a:endParaRPr lang="fr-FR" sz="2400" dirty="0" smtClean="0">
              <a:solidFill>
                <a:srgbClr val="C00000"/>
              </a:solidFill>
            </a:endParaRPr>
          </a:p>
          <a:p>
            <a:pPr algn="ctr"/>
            <a:endParaRPr lang="fr-FR" sz="2400" dirty="0">
              <a:solidFill>
                <a:srgbClr val="C00000"/>
              </a:solidFill>
            </a:endParaRPr>
          </a:p>
          <a:p>
            <a:pPr algn="ctr"/>
            <a:endParaRPr lang="fr-FR" sz="2400" dirty="0" smtClean="0">
              <a:solidFill>
                <a:srgbClr val="C00000"/>
              </a:solidFill>
            </a:endParaRPr>
          </a:p>
          <a:p>
            <a:pPr algn="ctr"/>
            <a:endParaRPr lang="fr-FR" sz="2400" dirty="0">
              <a:solidFill>
                <a:srgbClr val="C00000"/>
              </a:solidFill>
            </a:endParaRPr>
          </a:p>
          <a:p>
            <a:pPr algn="ctr"/>
            <a:endParaRPr lang="fr-FR" sz="2400" dirty="0" smtClean="0">
              <a:solidFill>
                <a:srgbClr val="C00000"/>
              </a:solidFill>
            </a:endParaRPr>
          </a:p>
          <a:p>
            <a:pPr algn="ctr"/>
            <a:endParaRPr lang="fr-FR" sz="2400" dirty="0">
              <a:solidFill>
                <a:srgbClr val="C00000"/>
              </a:solidFill>
            </a:endParaRPr>
          </a:p>
          <a:p>
            <a:pPr algn="ctr"/>
            <a:endParaRPr lang="fr-FR" sz="2400" dirty="0" smtClean="0">
              <a:solidFill>
                <a:srgbClr val="C00000"/>
              </a:solidFill>
            </a:endParaRPr>
          </a:p>
          <a:p>
            <a:pPr algn="ctr"/>
            <a:r>
              <a:rPr lang="fr-FR" sz="2400" dirty="0" smtClean="0">
                <a:solidFill>
                  <a:srgbClr val="C00000"/>
                </a:solidFill>
              </a:rPr>
              <a:t>  </a:t>
            </a:r>
            <a:endParaRPr lang="fr-FR" sz="2400"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3068960"/>
            <a:ext cx="237626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15816" y="764704"/>
            <a:ext cx="5832648"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à coins arrondis 4"/>
          <p:cNvSpPr/>
          <p:nvPr/>
        </p:nvSpPr>
        <p:spPr>
          <a:xfrm>
            <a:off x="107504" y="1556792"/>
            <a:ext cx="2736304" cy="36724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dirty="0" smtClean="0"/>
              <a:t>Dans  la 1ere colonne nous avons la quantité plasmatique d’eau et de soutes qui traversé les reins pendant 24/h</a:t>
            </a:r>
          </a:p>
          <a:p>
            <a:pPr algn="just"/>
            <a:r>
              <a:rPr lang="fr-FR" sz="1400" dirty="0" smtClean="0"/>
              <a:t>Dans la 2eme colonne nous voyous la quantité de substances que passe dans le filtrats glomérulaire et que le retrouvé dans l’urine primitive </a:t>
            </a:r>
          </a:p>
          <a:p>
            <a:pPr algn="just"/>
            <a:r>
              <a:rPr lang="fr-FR" sz="1400" dirty="0" smtClean="0"/>
              <a:t>Dans la 3eme colonne nous montré la quantité des substances réabsorbé pendant 24/h </a:t>
            </a:r>
          </a:p>
          <a:p>
            <a:pPr algn="just"/>
            <a:r>
              <a:rPr lang="fr-FR" sz="1400" dirty="0" smtClean="0"/>
              <a:t>Et la dernière colonne correspondant a la quantité éliminé dans l’urine finale  </a:t>
            </a:r>
            <a:endParaRPr lang="fr-F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60648"/>
            <a:ext cx="71287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smtClean="0"/>
              <a:t>Relation entre système tubulaire des néphrons et vaisseaux sanguins</a:t>
            </a:r>
            <a:endParaRPr lang="fr-FR" b="1" dirty="0"/>
          </a:p>
        </p:txBody>
      </p:sp>
      <p:sp>
        <p:nvSpPr>
          <p:cNvPr id="5" name="Rectangle 4"/>
          <p:cNvSpPr/>
          <p:nvPr/>
        </p:nvSpPr>
        <p:spPr>
          <a:xfrm>
            <a:off x="323528" y="764704"/>
            <a:ext cx="8280920"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dirty="0" smtClean="0"/>
              <a:t>L'artère rénale, qui assure la vascularisation du rein, se divise en petites artères puis en artérioles afférentes qui pénètrent dans les capsules de Bowman dans lesquels les capillaires forment le glomérule.</a:t>
            </a:r>
          </a:p>
          <a:p>
            <a:r>
              <a:rPr lang="fr-FR" sz="1600" b="1" dirty="0" smtClean="0"/>
              <a:t>Les capillaires </a:t>
            </a:r>
            <a:r>
              <a:rPr lang="fr-FR" sz="1600" b="1" dirty="0" err="1" smtClean="0"/>
              <a:t>péritubulaires</a:t>
            </a:r>
            <a:endParaRPr lang="fr-FR" sz="1600" b="1" dirty="0" smtClean="0"/>
          </a:p>
          <a:p>
            <a:r>
              <a:rPr lang="fr-FR" sz="1600" dirty="0" smtClean="0"/>
              <a:t>Les artérioles efférentes qui en ressortent aboutissent ensuite à un ensemble de capillaires appelés capillaires </a:t>
            </a:r>
            <a:r>
              <a:rPr lang="fr-FR" sz="1600" dirty="0" err="1" smtClean="0"/>
              <a:t>péritubulaires</a:t>
            </a:r>
            <a:r>
              <a:rPr lang="fr-FR" sz="1600" dirty="0" smtClean="0"/>
              <a:t>. Les capillaires </a:t>
            </a:r>
            <a:r>
              <a:rPr lang="fr-FR" sz="1600" dirty="0" err="1" smtClean="0"/>
              <a:t>péritubulaires</a:t>
            </a:r>
            <a:r>
              <a:rPr lang="fr-FR" sz="1600" dirty="0" smtClean="0"/>
              <a:t> viennent entourer littéralement le système tubulaire des néphrons permettant ainsi la réabsorption de solutés.</a:t>
            </a:r>
          </a:p>
          <a:p>
            <a:endParaRPr lang="fr-FR" sz="1600" dirty="0"/>
          </a:p>
        </p:txBody>
      </p:sp>
      <p:pic>
        <p:nvPicPr>
          <p:cNvPr id="6" name="Picture 2"/>
          <p:cNvPicPr>
            <a:picLocks noChangeAspect="1" noChangeArrowheads="1"/>
          </p:cNvPicPr>
          <p:nvPr/>
        </p:nvPicPr>
        <p:blipFill>
          <a:blip r:embed="rId2" cstate="print"/>
          <a:srcRect/>
          <a:stretch>
            <a:fillRect/>
          </a:stretch>
        </p:blipFill>
        <p:spPr bwMode="auto">
          <a:xfrm>
            <a:off x="539552" y="3222551"/>
            <a:ext cx="4320480" cy="3635449"/>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5363" name="Picture 3"/>
          <p:cNvPicPr>
            <a:picLocks noChangeAspect="1" noChangeArrowheads="1"/>
          </p:cNvPicPr>
          <p:nvPr/>
        </p:nvPicPr>
        <p:blipFill>
          <a:blip r:embed="rId3" cstate="print"/>
          <a:srcRect/>
          <a:stretch>
            <a:fillRect/>
          </a:stretch>
        </p:blipFill>
        <p:spPr bwMode="auto">
          <a:xfrm>
            <a:off x="5004048" y="3009900"/>
            <a:ext cx="3962400" cy="3848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332656"/>
            <a:ext cx="496855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dirty="0" smtClean="0"/>
              <a:t>LES MÉCANISMES DES TRANSFERTS TUBULAIRES</a:t>
            </a:r>
            <a:endParaRPr lang="fr-FR" dirty="0"/>
          </a:p>
        </p:txBody>
      </p:sp>
      <p:sp>
        <p:nvSpPr>
          <p:cNvPr id="5" name="Rectangle 4"/>
          <p:cNvSpPr/>
          <p:nvPr/>
        </p:nvSpPr>
        <p:spPr>
          <a:xfrm>
            <a:off x="899592" y="980728"/>
            <a:ext cx="7488832" cy="18774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t>MOUVEMENT PASSIF</a:t>
            </a:r>
          </a:p>
          <a:p>
            <a:r>
              <a:rPr lang="fr-FR" sz="1400" dirty="0" smtClean="0"/>
              <a:t>Diffusion simple</a:t>
            </a:r>
          </a:p>
          <a:p>
            <a:r>
              <a:rPr lang="fr-FR" sz="1400" dirty="0" smtClean="0"/>
              <a:t>- Diffusion facilitée selon des gradients de concentration</a:t>
            </a:r>
          </a:p>
          <a:p>
            <a:r>
              <a:rPr lang="fr-FR" sz="1400" dirty="0" smtClean="0"/>
              <a:t>- Diffusion facilitée selon le potentiel électrique</a:t>
            </a:r>
          </a:p>
          <a:p>
            <a:r>
              <a:rPr lang="fr-FR" sz="1400" dirty="0" smtClean="0"/>
              <a:t>- Gradient de pression osmotique pour l’eau.</a:t>
            </a:r>
          </a:p>
          <a:p>
            <a:r>
              <a:rPr lang="fr-FR" sz="1400" dirty="0" smtClean="0"/>
              <a:t>Ces transferts tubulaires passifs empruntent deux voies :</a:t>
            </a:r>
          </a:p>
          <a:p>
            <a:r>
              <a:rPr lang="fr-FR" sz="1400" dirty="0" smtClean="0"/>
              <a:t>La voie </a:t>
            </a:r>
            <a:r>
              <a:rPr lang="fr-FR" sz="1400" dirty="0" err="1" smtClean="0"/>
              <a:t>trans</a:t>
            </a:r>
            <a:r>
              <a:rPr lang="fr-FR" sz="1400" dirty="0" smtClean="0"/>
              <a:t> cellulaire</a:t>
            </a:r>
          </a:p>
          <a:p>
            <a:r>
              <a:rPr lang="fr-FR" sz="1400" dirty="0" smtClean="0"/>
              <a:t>La voie para cellulaire :</a:t>
            </a:r>
            <a:endParaRPr lang="fr-FR" sz="1400" dirty="0"/>
          </a:p>
        </p:txBody>
      </p:sp>
      <p:sp>
        <p:nvSpPr>
          <p:cNvPr id="6" name="Rectangle 5"/>
          <p:cNvSpPr/>
          <p:nvPr/>
        </p:nvSpPr>
        <p:spPr>
          <a:xfrm>
            <a:off x="899592" y="2996952"/>
            <a:ext cx="741682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t>TRANSPORT ACTIF</a:t>
            </a:r>
          </a:p>
          <a:p>
            <a:r>
              <a:rPr lang="fr-FR" sz="1400" dirty="0" smtClean="0"/>
              <a:t>Mouvement d’une substance </a:t>
            </a:r>
            <a:r>
              <a:rPr lang="fr-FR" sz="1400" b="1" dirty="0" smtClean="0"/>
              <a:t>contre son gradient de concentration</a:t>
            </a:r>
          </a:p>
          <a:p>
            <a:r>
              <a:rPr lang="fr-FR" sz="1400" dirty="0" smtClean="0"/>
              <a:t>– Nécessite de l’énergie</a:t>
            </a:r>
          </a:p>
          <a:p>
            <a:r>
              <a:rPr lang="fr-FR" sz="1400" dirty="0" smtClean="0"/>
              <a:t>– Unidirectionnel</a:t>
            </a:r>
          </a:p>
          <a:p>
            <a:r>
              <a:rPr lang="fr-FR" sz="1400" dirty="0" smtClean="0"/>
              <a:t>– Limité par le nombre de transporteurs</a:t>
            </a:r>
          </a:p>
          <a:p>
            <a:r>
              <a:rPr lang="fr-FR" sz="1400" dirty="0" smtClean="0"/>
              <a:t>• </a:t>
            </a:r>
            <a:r>
              <a:rPr lang="fr-FR" sz="1400" b="1" dirty="0" smtClean="0"/>
              <a:t>Transport actif de réabsorption ou d’</a:t>
            </a:r>
            <a:r>
              <a:rPr lang="fr-FR" sz="1400" b="1" dirty="0" err="1" smtClean="0"/>
              <a:t>excretion</a:t>
            </a:r>
            <a:r>
              <a:rPr lang="fr-FR" sz="1400" b="1" dirty="0" smtClean="0"/>
              <a:t> non limité par un transfert</a:t>
            </a:r>
          </a:p>
          <a:p>
            <a:r>
              <a:rPr lang="fr-FR" sz="1400" b="1" dirty="0" smtClean="0"/>
              <a:t>maximal</a:t>
            </a:r>
          </a:p>
          <a:p>
            <a:r>
              <a:rPr lang="fr-FR" sz="1400" dirty="0" smtClean="0"/>
              <a:t>ex. pompe Na+-K+</a:t>
            </a:r>
            <a:r>
              <a:rPr lang="fr-FR" sz="1400" dirty="0" err="1" smtClean="0"/>
              <a:t>ATPase</a:t>
            </a:r>
            <a:endParaRPr lang="fr-FR" sz="1400" dirty="0" smtClean="0"/>
          </a:p>
          <a:p>
            <a:r>
              <a:rPr lang="fr-FR" sz="1400" dirty="0" smtClean="0"/>
              <a:t>• </a:t>
            </a:r>
            <a:r>
              <a:rPr lang="fr-FR" sz="1400" b="1" dirty="0" smtClean="0"/>
              <a:t>Transport actif limité par un transfert maximal</a:t>
            </a:r>
          </a:p>
          <a:p>
            <a:r>
              <a:rPr lang="fr-FR" sz="1400" dirty="0" smtClean="0"/>
              <a:t>ex. transport du glucose</a:t>
            </a:r>
            <a:endParaRPr lang="fr-FR" sz="1400" dirty="0"/>
          </a:p>
        </p:txBody>
      </p:sp>
      <p:sp>
        <p:nvSpPr>
          <p:cNvPr id="7" name="Rectangle 6"/>
          <p:cNvSpPr/>
          <p:nvPr/>
        </p:nvSpPr>
        <p:spPr>
          <a:xfrm>
            <a:off x="899592" y="5445224"/>
            <a:ext cx="741682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fr-FR" sz="1400" b="1" dirty="0" smtClean="0"/>
              <a:t>Ce sont les transferts tubulaires qui déterminent principalement le volume et la composition des urines terminales afin de maintenir la nullité des bilans et l’équilibre hydro électrolytique.</a:t>
            </a:r>
            <a:endParaRPr lang="fr-F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332656"/>
            <a:ext cx="7344816" cy="547260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188640"/>
            <a:ext cx="5616624" cy="374441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2289" name="Picture 1"/>
          <p:cNvPicPr>
            <a:picLocks noChangeAspect="1" noChangeArrowheads="1"/>
          </p:cNvPicPr>
          <p:nvPr/>
        </p:nvPicPr>
        <p:blipFill>
          <a:blip r:embed="rId3" cstate="print"/>
          <a:srcRect/>
          <a:stretch>
            <a:fillRect/>
          </a:stretch>
        </p:blipFill>
        <p:spPr bwMode="auto">
          <a:xfrm>
            <a:off x="251520" y="4077072"/>
            <a:ext cx="5591175" cy="241587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4" name="Rectangle 3"/>
          <p:cNvSpPr/>
          <p:nvPr/>
        </p:nvSpPr>
        <p:spPr>
          <a:xfrm>
            <a:off x="3203848" y="4221088"/>
            <a:ext cx="2160240" cy="461665"/>
          </a:xfrm>
          <a:prstGeom prst="rect">
            <a:avLst/>
          </a:prstGeom>
        </p:spPr>
        <p:txBody>
          <a:bodyPr wrap="square">
            <a:spAutoFit/>
          </a:bodyPr>
          <a:lstStyle/>
          <a:p>
            <a:r>
              <a:rPr lang="fr-FR" sz="1200" dirty="0" smtClean="0"/>
              <a:t>Transport actif secondaire</a:t>
            </a:r>
          </a:p>
          <a:p>
            <a:r>
              <a:rPr lang="fr-FR" sz="1200" dirty="0" smtClean="0"/>
              <a:t>Exemple du glucose</a:t>
            </a:r>
            <a:endParaRPr lang="fr-FR" sz="1200" dirty="0"/>
          </a:p>
        </p:txBody>
      </p:sp>
      <p:pic>
        <p:nvPicPr>
          <p:cNvPr id="12290" name="Picture 2"/>
          <p:cNvPicPr>
            <a:picLocks noChangeAspect="1" noChangeArrowheads="1"/>
          </p:cNvPicPr>
          <p:nvPr/>
        </p:nvPicPr>
        <p:blipFill>
          <a:blip r:embed="rId4" cstate="print"/>
          <a:srcRect/>
          <a:stretch>
            <a:fillRect/>
          </a:stretch>
        </p:blipFill>
        <p:spPr bwMode="auto">
          <a:xfrm>
            <a:off x="6047656" y="260648"/>
            <a:ext cx="3096344" cy="21050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5"/>
          <p:cNvSpPr/>
          <p:nvPr/>
        </p:nvSpPr>
        <p:spPr>
          <a:xfrm>
            <a:off x="5940152" y="2780928"/>
            <a:ext cx="3203848" cy="232108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400" dirty="0" smtClean="0"/>
              <a:t>Aussi pour les </a:t>
            </a:r>
            <a:r>
              <a:rPr lang="fr-FR" sz="1400" b="1" dirty="0" smtClean="0"/>
              <a:t>acides aminés, lactate, phosphates, vitamines</a:t>
            </a:r>
          </a:p>
          <a:p>
            <a:pPr>
              <a:lnSpc>
                <a:spcPct val="150000"/>
              </a:lnSpc>
            </a:pPr>
            <a:r>
              <a:rPr lang="fr-FR" sz="1400" dirty="0" smtClean="0"/>
              <a:t>Grâce à ce mécanisme, l’impulsion de la diffusion d’un soluté </a:t>
            </a:r>
            <a:r>
              <a:rPr lang="fr-FR" sz="1400" b="1" dirty="0" smtClean="0"/>
              <a:t>contre </a:t>
            </a:r>
            <a:r>
              <a:rPr lang="fr-FR" sz="1400" b="1" dirty="0" smtClean="0"/>
              <a:t>son gradient </a:t>
            </a:r>
            <a:r>
              <a:rPr lang="fr-FR" sz="1400" b="1" dirty="0" smtClean="0"/>
              <a:t>de concentration vient du </a:t>
            </a:r>
            <a:r>
              <a:rPr lang="fr-FR" sz="1400" b="1" i="1" dirty="0" smtClean="0"/>
              <a:t>gradient de Na+ instauré par la </a:t>
            </a:r>
            <a:r>
              <a:rPr lang="fr-FR" sz="1400" b="1" i="1" dirty="0" smtClean="0"/>
              <a:t>pompe </a:t>
            </a:r>
            <a:r>
              <a:rPr lang="fr-FR" sz="1400" dirty="0" smtClean="0"/>
              <a:t>Na</a:t>
            </a:r>
            <a:r>
              <a:rPr lang="fr-FR" sz="1400" dirty="0" smtClean="0"/>
              <a:t>+/K+ au niveau de la membrane </a:t>
            </a:r>
            <a:r>
              <a:rPr lang="fr-FR" sz="1400" dirty="0" err="1" smtClean="0"/>
              <a:t>basolatérale</a:t>
            </a:r>
            <a:r>
              <a:rPr lang="fr-FR" sz="1400" dirty="0" smtClean="0"/>
              <a:t>.</a:t>
            </a:r>
            <a:endParaRPr lang="fr-F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7584" y="166689"/>
            <a:ext cx="7488832" cy="6070624"/>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4664"/>
            <a:ext cx="8064896"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b="1" dirty="0" smtClean="0"/>
              <a:t>Le transfert maximal « Tm »</a:t>
            </a:r>
          </a:p>
          <a:p>
            <a:r>
              <a:rPr lang="fr-FR" sz="1600" dirty="0" smtClean="0"/>
              <a:t>• </a:t>
            </a:r>
            <a:r>
              <a:rPr lang="fr-FR" sz="1600" b="1" dirty="0" smtClean="0"/>
              <a:t>C’est la quantité maximale d’une substance que le tubule peut</a:t>
            </a:r>
          </a:p>
          <a:p>
            <a:r>
              <a:rPr lang="fr-FR" sz="1600" b="1" dirty="0" smtClean="0"/>
              <a:t>transférer par réabsorption ou par excrétion.</a:t>
            </a:r>
          </a:p>
          <a:p>
            <a:r>
              <a:rPr lang="fr-FR" sz="1600" dirty="0" smtClean="0"/>
              <a:t>• Les transports tubulaires à flux net de réabsorption concernent les substances sont :</a:t>
            </a:r>
          </a:p>
          <a:p>
            <a:r>
              <a:rPr lang="fr-FR" sz="1600" dirty="0" smtClean="0"/>
              <a:t>-le glucose</a:t>
            </a:r>
          </a:p>
          <a:p>
            <a:r>
              <a:rPr lang="fr-FR" sz="1600" dirty="0" smtClean="0"/>
              <a:t>- phosphates</a:t>
            </a:r>
          </a:p>
          <a:p>
            <a:r>
              <a:rPr lang="fr-FR" sz="1600" dirty="0" smtClean="0"/>
              <a:t>-acide urique</a:t>
            </a:r>
          </a:p>
          <a:p>
            <a:r>
              <a:rPr lang="fr-FR" sz="1600" dirty="0" smtClean="0"/>
              <a:t>-acides amines</a:t>
            </a:r>
          </a:p>
          <a:p>
            <a:r>
              <a:rPr lang="fr-FR" sz="1600" dirty="0" smtClean="0"/>
              <a:t>• Le glucose est le prototype des substances, librement filtrée totalement et activement réabsorbées, suivant un Tm.</a:t>
            </a:r>
            <a:endParaRPr lang="fr-FR" sz="1600" dirty="0"/>
          </a:p>
        </p:txBody>
      </p:sp>
      <p:sp>
        <p:nvSpPr>
          <p:cNvPr id="5" name="Rectangle 4"/>
          <p:cNvSpPr/>
          <p:nvPr/>
        </p:nvSpPr>
        <p:spPr>
          <a:xfrm>
            <a:off x="179512" y="3068960"/>
            <a:ext cx="8029400" cy="18466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b="1" dirty="0" smtClean="0"/>
              <a:t>Taux maximal de réabsorption (Tm)</a:t>
            </a:r>
          </a:p>
          <a:p>
            <a:r>
              <a:rPr lang="fr-FR" sz="1600" dirty="0" smtClean="0"/>
              <a:t>En général, limite = nombre de transporteurs actifs</a:t>
            </a:r>
          </a:p>
          <a:p>
            <a:r>
              <a:rPr lang="fr-FR" sz="1600" dirty="0" smtClean="0"/>
              <a:t>Exemple du glucose</a:t>
            </a:r>
          </a:p>
          <a:p>
            <a:r>
              <a:rPr lang="fr-FR" sz="1600" b="1" dirty="0" smtClean="0"/>
              <a:t>Tm = 2 </a:t>
            </a:r>
            <a:r>
              <a:rPr lang="fr-FR" sz="1600" b="1" dirty="0" err="1" smtClean="0"/>
              <a:t>mmol</a:t>
            </a:r>
            <a:r>
              <a:rPr lang="fr-FR" sz="1600" b="1" dirty="0" smtClean="0"/>
              <a:t> / min</a:t>
            </a:r>
          </a:p>
          <a:p>
            <a:r>
              <a:rPr lang="fr-FR" sz="1600" dirty="0" smtClean="0"/>
              <a:t>Si le taux de glucose du sang dont la normale est entre 3 et 6 </a:t>
            </a:r>
            <a:r>
              <a:rPr lang="fr-FR" sz="1600" dirty="0" err="1" smtClean="0"/>
              <a:t>mmol</a:t>
            </a:r>
            <a:r>
              <a:rPr lang="fr-FR" sz="1600" dirty="0" smtClean="0"/>
              <a:t> / L dépasse 10 </a:t>
            </a:r>
            <a:r>
              <a:rPr lang="fr-FR" sz="1600" dirty="0" err="1" smtClean="0"/>
              <a:t>mmol</a:t>
            </a:r>
            <a:r>
              <a:rPr lang="fr-FR" sz="1600" dirty="0" smtClean="0"/>
              <a:t> / L ou 1,8 g/l , le Tm du glucose est alors dépassé et le glucose qui n'a pas été réabsorbé se retrouve dans l'urine.</a:t>
            </a:r>
            <a:r>
              <a:rPr lang="fr-FR" sz="1600" b="1" dirty="0" smtClean="0"/>
              <a:t> </a:t>
            </a:r>
            <a:r>
              <a:rPr lang="fr-FR" sz="1600" b="1" dirty="0" smtClean="0">
                <a:solidFill>
                  <a:srgbClr val="FF0000"/>
                </a:solidFill>
              </a:rPr>
              <a:t>= GLYCOSURIE</a:t>
            </a:r>
            <a:endParaRPr lang="fr-FR" sz="1600" dirty="0">
              <a:solidFill>
                <a:srgbClr val="FF0000"/>
              </a:solidFill>
            </a:endParaRPr>
          </a:p>
        </p:txBody>
      </p:sp>
      <p:pic>
        <p:nvPicPr>
          <p:cNvPr id="10241" name="Picture 1"/>
          <p:cNvPicPr>
            <a:picLocks noChangeAspect="1" noChangeArrowheads="1"/>
          </p:cNvPicPr>
          <p:nvPr/>
        </p:nvPicPr>
        <p:blipFill>
          <a:blip r:embed="rId2" cstate="print"/>
          <a:srcRect/>
          <a:stretch>
            <a:fillRect/>
          </a:stretch>
        </p:blipFill>
        <p:spPr bwMode="auto">
          <a:xfrm>
            <a:off x="179512" y="5085184"/>
            <a:ext cx="8064896" cy="158417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16632"/>
            <a:ext cx="8424936" cy="29546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400" b="1" dirty="0" smtClean="0"/>
              <a:t>Réabsorption dans le tubule contournée proximal</a:t>
            </a:r>
          </a:p>
          <a:p>
            <a:pPr algn="just"/>
            <a:r>
              <a:rPr lang="fr-FR" sz="1400" dirty="0" smtClean="0"/>
              <a:t>C'est dans le tubule contourné proximal que s'effectue la majeure partie de la réabsorption tubulaire.</a:t>
            </a:r>
          </a:p>
          <a:p>
            <a:pPr algn="just"/>
            <a:r>
              <a:rPr lang="fr-FR" sz="1400" dirty="0" smtClean="0"/>
              <a:t>À la fin de cette partie tubulaire, il ne reste que 40 </a:t>
            </a:r>
            <a:r>
              <a:rPr lang="fr-FR" sz="1400" dirty="0" err="1" smtClean="0"/>
              <a:t>mL</a:t>
            </a:r>
            <a:r>
              <a:rPr lang="fr-FR" sz="1400" dirty="0" smtClean="0"/>
              <a:t> des 125 </a:t>
            </a:r>
            <a:r>
              <a:rPr lang="fr-FR" sz="1400" dirty="0" err="1" smtClean="0"/>
              <a:t>mL</a:t>
            </a:r>
            <a:r>
              <a:rPr lang="fr-FR" sz="1400" dirty="0" smtClean="0"/>
              <a:t> de liquide filtré par minute par la capsule de Bowman. Cette importante réabsorption est facilitée par la présence de microvillosités formant une bordure en brosse sur la membrane apicale ainsi que par l'existence de replis sur la membrane </a:t>
            </a:r>
            <a:r>
              <a:rPr lang="fr-FR" sz="1400" dirty="0" err="1" smtClean="0"/>
              <a:t>basolatérale</a:t>
            </a:r>
            <a:r>
              <a:rPr lang="fr-FR" sz="1400" dirty="0" smtClean="0"/>
              <a:t> des cellules épithéliales.</a:t>
            </a:r>
          </a:p>
          <a:p>
            <a:pPr algn="just"/>
            <a:r>
              <a:rPr lang="fr-FR" sz="1400" dirty="0" smtClean="0"/>
              <a:t>De façon simplifiée, on peut dire que tous les éléments nécessaires à l'homéostasie sont réabsorbé au niveau du tubule contourné proximal dont :</a:t>
            </a:r>
          </a:p>
          <a:p>
            <a:pPr algn="just"/>
            <a:r>
              <a:rPr lang="fr-FR" sz="1400" dirty="0" smtClean="0"/>
              <a:t>65% du sodium et du potassium</a:t>
            </a:r>
          </a:p>
          <a:p>
            <a:pPr algn="just"/>
            <a:r>
              <a:rPr lang="fr-FR" sz="1400" dirty="0" smtClean="0"/>
              <a:t>50% du chlore</a:t>
            </a:r>
          </a:p>
          <a:p>
            <a:pPr algn="just"/>
            <a:r>
              <a:rPr lang="fr-FR" sz="1400" dirty="0" smtClean="0"/>
              <a:t>100% du glucose, des acides aminés, des vitamines et du lactate</a:t>
            </a:r>
          </a:p>
          <a:p>
            <a:pPr algn="just"/>
            <a:r>
              <a:rPr lang="fr-FR" sz="1400" dirty="0" smtClean="0"/>
              <a:t>90% des bicarbonates qui sont échangés contre les protons, permettant de maintenir l'équilibre acido-basique</a:t>
            </a:r>
          </a:p>
          <a:p>
            <a:pPr algn="just"/>
            <a:r>
              <a:rPr lang="fr-FR" sz="1400" dirty="0" smtClean="0"/>
              <a:t>65% de l'eau par réabsorption obligatoire permettant de maintenir l'</a:t>
            </a:r>
            <a:r>
              <a:rPr lang="fr-FR" sz="1400" dirty="0" err="1" smtClean="0"/>
              <a:t>osmolarité</a:t>
            </a:r>
            <a:r>
              <a:rPr lang="fr-FR" sz="1400" dirty="0" smtClean="0"/>
              <a:t> du filtrat</a:t>
            </a:r>
            <a:r>
              <a:rPr lang="fr-FR" dirty="0" smtClean="0"/>
              <a:t>.</a:t>
            </a: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3995936" y="3212976"/>
            <a:ext cx="4752528" cy="3347467"/>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9217" name="Picture 1"/>
          <p:cNvPicPr>
            <a:picLocks noChangeAspect="1" noChangeArrowheads="1"/>
          </p:cNvPicPr>
          <p:nvPr/>
        </p:nvPicPr>
        <p:blipFill>
          <a:blip r:embed="rId3" cstate="print"/>
          <a:srcRect/>
          <a:stretch>
            <a:fillRect/>
          </a:stretch>
        </p:blipFill>
        <p:spPr bwMode="auto">
          <a:xfrm>
            <a:off x="179512" y="3356992"/>
            <a:ext cx="3670473" cy="324036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7992888"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b="1" dirty="0" smtClean="0"/>
              <a:t>Réabsorption dans l'anse de </a:t>
            </a:r>
            <a:r>
              <a:rPr lang="fr-FR" sz="1600" b="1" dirty="0" err="1" smtClean="0"/>
              <a:t>Henlé</a:t>
            </a:r>
            <a:endParaRPr lang="fr-FR" sz="1600" b="1" dirty="0" smtClean="0"/>
          </a:p>
          <a:p>
            <a:pPr algn="just"/>
            <a:r>
              <a:rPr lang="fr-FR" sz="1600" b="1" dirty="0" smtClean="0"/>
              <a:t>La branche descendante et la branche ascendante</a:t>
            </a:r>
          </a:p>
          <a:p>
            <a:pPr algn="just"/>
            <a:r>
              <a:rPr lang="fr-FR" sz="1600" b="1" dirty="0" smtClean="0"/>
              <a:t>La branche descendante</a:t>
            </a:r>
            <a:r>
              <a:rPr lang="fr-FR" sz="1600" dirty="0" smtClean="0"/>
              <a:t> de l'anse de </a:t>
            </a:r>
            <a:r>
              <a:rPr lang="fr-FR" sz="1600" dirty="0" err="1" smtClean="0"/>
              <a:t>Henlé</a:t>
            </a:r>
            <a:r>
              <a:rPr lang="fr-FR" sz="1600" dirty="0" smtClean="0"/>
              <a:t> est perméable à l'eau mais imperméable aux autres substances du filtrat. 15% de l'eau y est réabsorbé, entraînant une augmentation de l'</a:t>
            </a:r>
            <a:r>
              <a:rPr lang="fr-FR" sz="1600" dirty="0" err="1" smtClean="0"/>
              <a:t>osmolarité</a:t>
            </a:r>
            <a:r>
              <a:rPr lang="fr-FR" sz="1600" dirty="0" smtClean="0"/>
              <a:t> du filtrat (voir figure ci-dessous). À l'opposé,</a:t>
            </a:r>
            <a:r>
              <a:rPr lang="fr-FR" sz="1600" b="1" dirty="0" smtClean="0"/>
              <a:t> la branche ascendante</a:t>
            </a:r>
            <a:r>
              <a:rPr lang="fr-FR" sz="1600" dirty="0" smtClean="0"/>
              <a:t> est imperméable à l'eau mais réabsorbe activement 25% du sodium, du chlore et du potassium, diluant ainsi le filtrat et diminuant d'autant son </a:t>
            </a:r>
            <a:r>
              <a:rPr lang="fr-FR" sz="1600" dirty="0" err="1" smtClean="0"/>
              <a:t>osmolarité</a:t>
            </a:r>
            <a:r>
              <a:rPr lang="fr-FR" sz="1600" dirty="0" smtClean="0"/>
              <a:t>.</a:t>
            </a:r>
            <a:endParaRPr lang="fr-FR" sz="1600" dirty="0"/>
          </a:p>
        </p:txBody>
      </p:sp>
      <p:pic>
        <p:nvPicPr>
          <p:cNvPr id="5122" name="Picture 2"/>
          <p:cNvPicPr>
            <a:picLocks noChangeAspect="1" noChangeArrowheads="1"/>
          </p:cNvPicPr>
          <p:nvPr/>
        </p:nvPicPr>
        <p:blipFill>
          <a:blip r:embed="rId2" cstate="print"/>
          <a:srcRect/>
          <a:stretch>
            <a:fillRect/>
          </a:stretch>
        </p:blipFill>
        <p:spPr bwMode="auto">
          <a:xfrm>
            <a:off x="1475656" y="2780928"/>
            <a:ext cx="5976664" cy="3508623"/>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692696"/>
            <a:ext cx="7776865" cy="5721821"/>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à coins arrondis 4"/>
          <p:cNvSpPr/>
          <p:nvPr/>
        </p:nvSpPr>
        <p:spPr>
          <a:xfrm>
            <a:off x="1403648" y="188640"/>
            <a:ext cx="4680520"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Résumé de </a:t>
            </a:r>
            <a:r>
              <a:rPr lang="fr-FR" dirty="0" err="1" smtClean="0"/>
              <a:t>ia</a:t>
            </a:r>
            <a:r>
              <a:rPr lang="fr-FR" dirty="0" smtClean="0"/>
              <a:t> réabsorption dans l’anse de </a:t>
            </a:r>
            <a:r>
              <a:rPr lang="fr-FR" dirty="0" err="1" smtClean="0"/>
              <a:t>Hanlé</a:t>
            </a:r>
            <a:r>
              <a:rPr lang="fr-FR" dirty="0" smtClean="0"/>
              <a:t>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339752" y="260648"/>
            <a:ext cx="345638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Le système urinaire </a:t>
            </a:r>
            <a:endParaRPr lang="fr-FR" dirty="0"/>
          </a:p>
        </p:txBody>
      </p:sp>
      <p:sp>
        <p:nvSpPr>
          <p:cNvPr id="5" name="Rectangle à coins arrondis 4"/>
          <p:cNvSpPr/>
          <p:nvPr/>
        </p:nvSpPr>
        <p:spPr>
          <a:xfrm>
            <a:off x="611560" y="908720"/>
            <a:ext cx="7704856" cy="2304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fr-FR" b="1" dirty="0" smtClean="0">
              <a:solidFill>
                <a:srgbClr val="FF0000"/>
              </a:solidFill>
            </a:endParaRPr>
          </a:p>
          <a:p>
            <a:pPr algn="just"/>
            <a:endParaRPr lang="fr-FR" b="1" dirty="0" smtClean="0">
              <a:solidFill>
                <a:srgbClr val="FF0000"/>
              </a:solidFill>
            </a:endParaRPr>
          </a:p>
          <a:p>
            <a:pPr algn="just"/>
            <a:r>
              <a:rPr lang="fr-FR" b="1" dirty="0" smtClean="0">
                <a:solidFill>
                  <a:srgbClr val="FF0000"/>
                </a:solidFill>
              </a:rPr>
              <a:t>Les reins: </a:t>
            </a:r>
            <a:r>
              <a:rPr lang="fr-FR" dirty="0" smtClean="0"/>
              <a:t>au nombre de 2 en forme d’haricot ,12cm de longueur ,6cm de largeur  ,pèse environ 240g .</a:t>
            </a:r>
          </a:p>
          <a:p>
            <a:pPr algn="just"/>
            <a:r>
              <a:rPr lang="fr-FR" dirty="0" smtClean="0"/>
              <a:t>Région arrière supérieure de la cavité abdominale (sous le diaphragme) </a:t>
            </a:r>
          </a:p>
          <a:p>
            <a:pPr algn="just"/>
            <a:r>
              <a:rPr lang="fr-FR" dirty="0" smtClean="0"/>
              <a:t>Surmontés de la glandes surrénales.</a:t>
            </a:r>
          </a:p>
          <a:p>
            <a:pPr algn="just"/>
            <a:r>
              <a:rPr lang="fr-FR" b="1" dirty="0" smtClean="0">
                <a:solidFill>
                  <a:srgbClr val="FF0000"/>
                </a:solidFill>
              </a:rPr>
              <a:t>Fonctions :  </a:t>
            </a:r>
            <a:r>
              <a:rPr lang="fr-FR" dirty="0" smtClean="0">
                <a:solidFill>
                  <a:schemeClr val="tx1"/>
                </a:solidFill>
              </a:rPr>
              <a:t>filtration , sécrétion ,réabsorption </a:t>
            </a:r>
          </a:p>
          <a:p>
            <a:pPr algn="just"/>
            <a:r>
              <a:rPr lang="fr-FR" dirty="0" smtClean="0"/>
              <a:t>La vessie : fonction de réservoir</a:t>
            </a:r>
          </a:p>
          <a:p>
            <a:pPr algn="just"/>
            <a:r>
              <a:rPr lang="fr-FR" dirty="0" smtClean="0"/>
              <a:t>Les uretères et l’urètre  : fonction de conduction </a:t>
            </a:r>
          </a:p>
          <a:p>
            <a:endParaRPr lang="fr-FR" dirty="0" smtClean="0">
              <a:solidFill>
                <a:schemeClr val="tx1"/>
              </a:solidFill>
            </a:endParaRPr>
          </a:p>
          <a:p>
            <a:r>
              <a:rPr lang="fr-FR" dirty="0" smtClean="0"/>
              <a:t> </a:t>
            </a:r>
            <a:endParaRPr lang="fr-FR" dirty="0"/>
          </a:p>
        </p:txBody>
      </p:sp>
      <p:sp>
        <p:nvSpPr>
          <p:cNvPr id="6" name="Rectangle à coins arrondis 5"/>
          <p:cNvSpPr/>
          <p:nvPr/>
        </p:nvSpPr>
        <p:spPr>
          <a:xfrm>
            <a:off x="755576" y="3645024"/>
            <a:ext cx="7488832" cy="2664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smtClean="0"/>
              <a:t>Fonctions de reins : </a:t>
            </a:r>
          </a:p>
          <a:p>
            <a:r>
              <a:rPr lang="fr-FR" dirty="0" smtClean="0"/>
              <a:t>1- régulation : </a:t>
            </a:r>
          </a:p>
          <a:p>
            <a:r>
              <a:rPr lang="fr-FR" dirty="0" smtClean="0"/>
              <a:t>                       - maintien de l’hémostasie</a:t>
            </a:r>
          </a:p>
          <a:p>
            <a:r>
              <a:rPr lang="fr-FR" dirty="0" smtClean="0"/>
              <a:t>                        - élimination de déchets  endogènes </a:t>
            </a:r>
          </a:p>
          <a:p>
            <a:r>
              <a:rPr lang="fr-FR" dirty="0" smtClean="0"/>
              <a:t>                         - détoxication et élimination de déchets exogènes </a:t>
            </a:r>
          </a:p>
          <a:p>
            <a:r>
              <a:rPr lang="fr-FR" dirty="0" smtClean="0"/>
              <a:t>                         - la balances </a:t>
            </a:r>
            <a:r>
              <a:rPr lang="fr-FR" dirty="0" err="1" smtClean="0"/>
              <a:t>acido</a:t>
            </a:r>
            <a:r>
              <a:rPr lang="fr-FR" dirty="0" smtClean="0"/>
              <a:t> basique </a:t>
            </a:r>
          </a:p>
          <a:p>
            <a:r>
              <a:rPr lang="fr-FR" dirty="0" smtClean="0"/>
              <a:t>                          - Balance électrolytes</a:t>
            </a:r>
          </a:p>
          <a:p>
            <a:r>
              <a:rPr lang="fr-FR" dirty="0" smtClean="0"/>
              <a:t>                           - Régulation de pression sanguin   </a:t>
            </a:r>
          </a:p>
          <a:p>
            <a:r>
              <a:rPr lang="fr-FR" dirty="0" smtClean="0"/>
              <a:t>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35292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b="1" dirty="0" smtClean="0"/>
              <a:t>La réabsorption dans le tubule contourné distal et le tube collecteur est sous contrôle hormonal</a:t>
            </a:r>
          </a:p>
          <a:p>
            <a:pPr algn="just"/>
            <a:r>
              <a:rPr lang="fr-FR" sz="1600" dirty="0" smtClean="0"/>
              <a:t>La première partie du tubule contourné distal est responsable comme la branche ascendante de l'anse de </a:t>
            </a:r>
            <a:r>
              <a:rPr lang="fr-FR" sz="1600" dirty="0" err="1" smtClean="0"/>
              <a:t>Henlé</a:t>
            </a:r>
            <a:r>
              <a:rPr lang="fr-FR" sz="1600" dirty="0" smtClean="0"/>
              <a:t> de la réabsorption active d'une partie du sodium et du chlore mais reste imperméable à l'eau, constituant avec la branche ascendante de l'anse de </a:t>
            </a:r>
            <a:r>
              <a:rPr lang="fr-FR" sz="1600" dirty="0" err="1" smtClean="0"/>
              <a:t>Henlé</a:t>
            </a:r>
            <a:r>
              <a:rPr lang="fr-FR" sz="1600" dirty="0" smtClean="0"/>
              <a:t> le segment diluant du tubule rénale.</a:t>
            </a:r>
          </a:p>
          <a:p>
            <a:pPr algn="just"/>
            <a:r>
              <a:rPr lang="fr-FR" sz="1600" dirty="0" smtClean="0"/>
              <a:t> La fin du tubule contourné distal ainsi que le tube collecteur sont sous contrôle hormonal. Cette dernière partie du néphron et le tube collecteur vont donc avoir un rôle très important dans le maintien de l'équilibre hydro-électrolytique et acido-basique.</a:t>
            </a:r>
          </a:p>
          <a:p>
            <a:pPr algn="just"/>
            <a:endParaRPr lang="fr-FR" sz="1600" dirty="0"/>
          </a:p>
        </p:txBody>
      </p:sp>
      <p:sp>
        <p:nvSpPr>
          <p:cNvPr id="5" name="Rectangle 4"/>
          <p:cNvSpPr/>
          <p:nvPr/>
        </p:nvSpPr>
        <p:spPr>
          <a:xfrm>
            <a:off x="323528" y="2852936"/>
            <a:ext cx="8352928"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dirty="0" smtClean="0"/>
              <a:t>La paroi de la partie terminale du tubule contourné distal et du tube collecteur comporte 2 types de cellules, les cellules </a:t>
            </a:r>
            <a:r>
              <a:rPr lang="fr-FR" sz="1600" b="1" dirty="0" smtClean="0"/>
              <a:t>principales</a:t>
            </a:r>
            <a:r>
              <a:rPr lang="fr-FR" sz="1600" dirty="0" smtClean="0"/>
              <a:t> et les </a:t>
            </a:r>
            <a:r>
              <a:rPr lang="fr-FR" sz="1600" b="1" dirty="0" smtClean="0"/>
              <a:t>cellules intercalaires</a:t>
            </a:r>
            <a:endParaRPr lang="fr-FR" sz="1600" b="1" dirty="0"/>
          </a:p>
        </p:txBody>
      </p:sp>
      <p:pic>
        <p:nvPicPr>
          <p:cNvPr id="7170" name="Picture 2" descr="Schéma illustrant les différentes étapes du mécanisme d'action de l'aldostérone dur les cellules principales"/>
          <p:cNvPicPr>
            <a:picLocks noChangeAspect="1" noChangeArrowheads="1"/>
          </p:cNvPicPr>
          <p:nvPr/>
        </p:nvPicPr>
        <p:blipFill>
          <a:blip r:embed="rId2" cstate="print"/>
          <a:srcRect/>
          <a:stretch>
            <a:fillRect/>
          </a:stretch>
        </p:blipFill>
        <p:spPr bwMode="auto">
          <a:xfrm>
            <a:off x="2699792" y="3573016"/>
            <a:ext cx="6000750" cy="2886076"/>
          </a:xfrm>
          <a:prstGeom prst="rect">
            <a:avLst/>
          </a:prstGeom>
          <a:noFill/>
        </p:spPr>
      </p:pic>
      <p:sp>
        <p:nvSpPr>
          <p:cNvPr id="8" name="Rectangle 7"/>
          <p:cNvSpPr/>
          <p:nvPr/>
        </p:nvSpPr>
        <p:spPr>
          <a:xfrm>
            <a:off x="2771800" y="6381328"/>
            <a:ext cx="5670376" cy="307777"/>
          </a:xfrm>
          <a:prstGeom prst="rect">
            <a:avLst/>
          </a:prstGeom>
        </p:spPr>
        <p:txBody>
          <a:bodyPr wrap="square">
            <a:spAutoFit/>
          </a:bodyPr>
          <a:lstStyle/>
          <a:p>
            <a:r>
              <a:rPr lang="fr-FR" sz="1400" i="1" dirty="0" smtClean="0"/>
              <a:t>Mécanisme d'action de l'aldostérone sur les cellules principales.</a:t>
            </a:r>
            <a:endParaRPr lang="fr-FR" sz="1400" dirty="0"/>
          </a:p>
        </p:txBody>
      </p:sp>
      <p:sp>
        <p:nvSpPr>
          <p:cNvPr id="9" name="Rectangle 8"/>
          <p:cNvSpPr/>
          <p:nvPr/>
        </p:nvSpPr>
        <p:spPr>
          <a:xfrm>
            <a:off x="179512" y="3645024"/>
            <a:ext cx="2376264" cy="1046440"/>
          </a:xfrm>
          <a:prstGeom prst="rect">
            <a:avLst/>
          </a:prstGeom>
        </p:spPr>
        <p:txBody>
          <a:bodyPr wrap="square">
            <a:spAutoFit/>
          </a:bodyPr>
          <a:lstStyle/>
          <a:p>
            <a:r>
              <a:rPr lang="fr-FR" sz="1400" b="1" dirty="0" smtClean="0"/>
              <a:t>Les cellules principales</a:t>
            </a:r>
          </a:p>
          <a:p>
            <a:pPr algn="just"/>
            <a:r>
              <a:rPr lang="fr-FR" sz="1200" dirty="0" smtClean="0"/>
              <a:t>Les cellules principales réabsorbent le sodium et sécrètent du potassium sous l'effet de l'aldostérone</a:t>
            </a:r>
            <a:endParaRPr lang="fr-F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35292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dirty="0" smtClean="0"/>
              <a:t>Ces cellules sont aussi responsables d'une réabsorption facultative d'eau sous l'effet de l'ADH (hormone antidiurétique) (voir figure ci-dessous) qui entraîne la production de canaux hydriques appelés </a:t>
            </a:r>
            <a:r>
              <a:rPr lang="fr-FR" sz="1600" dirty="0" err="1" smtClean="0"/>
              <a:t>aquaporines</a:t>
            </a:r>
            <a:r>
              <a:rPr lang="fr-FR" sz="1600" dirty="0" smtClean="0"/>
              <a:t> rendant la membrane tubulaire perméable à l'eau.</a:t>
            </a:r>
          </a:p>
          <a:p>
            <a:pPr algn="just"/>
            <a:r>
              <a:rPr lang="fr-FR" sz="1600" dirty="0" smtClean="0"/>
              <a:t>De ce fait, les réabsorptions du sodium et de l'eau dans cette partie du néphron sont indépendantes, contrairement à ce qui se produit dans les autres parties du tubule rénal</a:t>
            </a:r>
            <a:endParaRPr lang="fr-FR" sz="1600" dirty="0"/>
          </a:p>
        </p:txBody>
      </p:sp>
      <p:pic>
        <p:nvPicPr>
          <p:cNvPr id="33794" name="Picture 2" descr="Schéma illustrant l'effet de l'ADH sur la réabsorbtion facultative de l'eau par les cellules principales"/>
          <p:cNvPicPr>
            <a:picLocks noChangeAspect="1" noChangeArrowheads="1"/>
          </p:cNvPicPr>
          <p:nvPr/>
        </p:nvPicPr>
        <p:blipFill>
          <a:blip r:embed="rId2" cstate="print"/>
          <a:srcRect/>
          <a:stretch>
            <a:fillRect/>
          </a:stretch>
        </p:blipFill>
        <p:spPr bwMode="auto">
          <a:xfrm>
            <a:off x="2555776" y="1556792"/>
            <a:ext cx="5943600" cy="3024336"/>
          </a:xfrm>
          <a:prstGeom prst="rect">
            <a:avLst/>
          </a:prstGeom>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2699792" y="4653136"/>
            <a:ext cx="6318448" cy="276999"/>
          </a:xfrm>
          <a:prstGeom prst="rect">
            <a:avLst/>
          </a:prstGeom>
        </p:spPr>
        <p:txBody>
          <a:bodyPr wrap="square">
            <a:spAutoFit/>
          </a:bodyPr>
          <a:lstStyle/>
          <a:p>
            <a:r>
              <a:rPr lang="fr-FR" sz="1200" i="1" dirty="0" smtClean="0"/>
              <a:t>Effet de l'ADH sur la réabsorption facultative de l'eau par les cellules principales</a:t>
            </a:r>
            <a:endParaRPr lang="fr-FR" sz="1200" dirty="0"/>
          </a:p>
        </p:txBody>
      </p:sp>
      <p:sp>
        <p:nvSpPr>
          <p:cNvPr id="7" name="Rectangle 6"/>
          <p:cNvSpPr/>
          <p:nvPr/>
        </p:nvSpPr>
        <p:spPr>
          <a:xfrm>
            <a:off x="107504" y="5157192"/>
            <a:ext cx="8640960" cy="12926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400" b="1" dirty="0" smtClean="0"/>
              <a:t>Les cellules intercalaires</a:t>
            </a:r>
          </a:p>
          <a:p>
            <a:r>
              <a:rPr lang="fr-FR" sz="1400" dirty="0" smtClean="0"/>
              <a:t>Les cellules intercalaires quant à elles réabsorbent les bicarbonates et le potassium et sécrètent des protons selon les besoins de l'organisme, participant ainsi à l'équilibre acido-basique.</a:t>
            </a:r>
          </a:p>
          <a:p>
            <a:r>
              <a:rPr lang="fr-FR" dirty="0" smtClean="0"/>
              <a:t/>
            </a:r>
            <a:br>
              <a:rPr lang="fr-FR" dirty="0" smtClean="0"/>
            </a:b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251520" y="476672"/>
            <a:ext cx="8352928" cy="609329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23528" y="260648"/>
            <a:ext cx="8604448" cy="619268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496944" cy="22159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b="1" dirty="0" smtClean="0"/>
              <a:t>La sécrétion</a:t>
            </a:r>
          </a:p>
          <a:p>
            <a:pPr algn="just"/>
            <a:r>
              <a:rPr lang="fr-FR" sz="1400" dirty="0" smtClean="0"/>
              <a:t>La sécrétion correspond au passage de substance du compartiment sanguin </a:t>
            </a:r>
            <a:r>
              <a:rPr lang="fr-FR" sz="1400" dirty="0" err="1" smtClean="0"/>
              <a:t>péritubulaire</a:t>
            </a:r>
            <a:r>
              <a:rPr lang="fr-FR" sz="1400" dirty="0" smtClean="0"/>
              <a:t> vers le filtrat tubulaire.</a:t>
            </a:r>
          </a:p>
          <a:p>
            <a:pPr algn="just"/>
            <a:r>
              <a:rPr lang="fr-FR" sz="1400" dirty="0" smtClean="0"/>
              <a:t>La sécrétion est principalement réalisée par un mécanisme de transport actif dans la dernière partie du tubule contourné distal et dans le tube collecteur.</a:t>
            </a:r>
          </a:p>
          <a:p>
            <a:pPr algn="just"/>
            <a:r>
              <a:rPr lang="fr-FR" sz="1400" dirty="0" smtClean="0"/>
              <a:t>Parmi les sécrétions, celles du potassium et des protons ont un rôle important dans l'équilibre hydro-électrolytique et acido-basique. Par ailleurs, de nombreux métabolites produits par l'organisme ainsi que certaines substances exogènes sont également sécrétés.</a:t>
            </a:r>
          </a:p>
          <a:p>
            <a:pPr algn="just"/>
            <a:r>
              <a:rPr lang="fr-FR" dirty="0" smtClean="0"/>
              <a:t/>
            </a:r>
            <a:br>
              <a:rPr lang="fr-FR" dirty="0" smtClean="0"/>
            </a:br>
            <a:endParaRPr lang="fr-FR" dirty="0"/>
          </a:p>
        </p:txBody>
      </p:sp>
      <p:pic>
        <p:nvPicPr>
          <p:cNvPr id="36866" name="Picture 2"/>
          <p:cNvPicPr>
            <a:picLocks noChangeAspect="1" noChangeArrowheads="1"/>
          </p:cNvPicPr>
          <p:nvPr/>
        </p:nvPicPr>
        <p:blipFill>
          <a:blip r:embed="rId2" cstate="print"/>
          <a:srcRect/>
          <a:stretch>
            <a:fillRect/>
          </a:stretch>
        </p:blipFill>
        <p:spPr bwMode="auto">
          <a:xfrm>
            <a:off x="2339752" y="2708920"/>
            <a:ext cx="3816424" cy="381642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475656" y="332656"/>
            <a:ext cx="5256584" cy="23042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0" dirty="0" smtClean="0">
                <a:latin typeface="Algerian" pitchFamily="82" charset="0"/>
              </a:rPr>
              <a:t>Fin</a:t>
            </a:r>
            <a:r>
              <a:rPr lang="fr-FR" dirty="0" smtClean="0"/>
              <a:t> </a:t>
            </a:r>
            <a:endParaRPr lang="fr-FR" dirty="0"/>
          </a:p>
        </p:txBody>
      </p:sp>
      <p:pic>
        <p:nvPicPr>
          <p:cNvPr id="1026" name="Picture 2" descr="Divers : Saha Ramdankoum !"/>
          <p:cNvPicPr>
            <a:picLocks noChangeAspect="1" noChangeArrowheads="1"/>
          </p:cNvPicPr>
          <p:nvPr/>
        </p:nvPicPr>
        <p:blipFill>
          <a:blip r:embed="rId2" cstate="print"/>
          <a:srcRect/>
          <a:stretch>
            <a:fillRect/>
          </a:stretch>
        </p:blipFill>
        <p:spPr bwMode="auto">
          <a:xfrm>
            <a:off x="1763688" y="3429000"/>
            <a:ext cx="5112568" cy="3025106"/>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5" name="Rectangle à coins arrondis 4"/>
          <p:cNvSpPr/>
          <p:nvPr/>
        </p:nvSpPr>
        <p:spPr>
          <a:xfrm>
            <a:off x="3419872" y="2636912"/>
            <a:ext cx="1728192"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DZ" sz="6000" dirty="0" smtClean="0"/>
              <a:t>و</a:t>
            </a:r>
            <a:endParaRPr lang="fr-F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95536" y="260648"/>
            <a:ext cx="7488832" cy="2664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smtClean="0"/>
              <a:t>Fonctions de reins : </a:t>
            </a:r>
          </a:p>
          <a:p>
            <a:r>
              <a:rPr lang="fr-FR" dirty="0" smtClean="0"/>
              <a:t>2- Fonction endocrine : </a:t>
            </a:r>
          </a:p>
          <a:p>
            <a:r>
              <a:rPr lang="fr-FR" dirty="0" smtClean="0"/>
              <a:t>production de l’</a:t>
            </a:r>
            <a:r>
              <a:rPr lang="fr-FR" dirty="0" err="1" smtClean="0"/>
              <a:t>erythropoietine</a:t>
            </a:r>
            <a:r>
              <a:rPr lang="fr-FR" dirty="0" smtClean="0"/>
              <a:t> stimule la synthèse de GR  dans la moelle osseuse  </a:t>
            </a:r>
          </a:p>
          <a:p>
            <a:r>
              <a:rPr lang="fr-FR" dirty="0" smtClean="0"/>
              <a:t>Production de rénine </a:t>
            </a:r>
          </a:p>
          <a:p>
            <a:r>
              <a:rPr lang="fr-FR" dirty="0" smtClean="0"/>
              <a:t>Production de prostaglandine </a:t>
            </a:r>
          </a:p>
          <a:p>
            <a:r>
              <a:rPr lang="fr-FR" dirty="0" smtClean="0"/>
              <a:t>Transforme la vitamine D3  par hydroxylation en sa forme active </a:t>
            </a:r>
          </a:p>
          <a:p>
            <a:r>
              <a:rPr lang="fr-FR" dirty="0" smtClean="0"/>
              <a:t>3- fonction métabolique :</a:t>
            </a:r>
          </a:p>
          <a:p>
            <a:r>
              <a:rPr lang="fr-FR" dirty="0" smtClean="0"/>
              <a:t>Néoglucogenèse: synthèse  jusqu'a 20 % de glucose  en cas de jeun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35696" y="692696"/>
            <a:ext cx="5616624" cy="5805264"/>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419872" y="476672"/>
            <a:ext cx="4968553"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2"/>
          <p:cNvSpPr/>
          <p:nvPr/>
        </p:nvSpPr>
        <p:spPr>
          <a:xfrm>
            <a:off x="107504" y="476672"/>
            <a:ext cx="3024336" cy="51845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fr-FR" sz="1600" dirty="0" smtClean="0"/>
          </a:p>
          <a:p>
            <a:endParaRPr lang="fr-FR" sz="1600" dirty="0" smtClean="0"/>
          </a:p>
          <a:p>
            <a:r>
              <a:rPr lang="fr-FR" sz="1600" dirty="0" smtClean="0"/>
              <a:t> </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 </a:t>
            </a:r>
            <a:r>
              <a:rPr lang="fr-FR" dirty="0" smtClean="0"/>
              <a:t>Le rein est formé de 2 zones </a:t>
            </a:r>
          </a:p>
          <a:p>
            <a:r>
              <a:rPr lang="fr-FR" dirty="0" smtClean="0"/>
              <a:t>Le cortex périphérique </a:t>
            </a:r>
          </a:p>
          <a:p>
            <a:r>
              <a:rPr lang="fr-FR" dirty="0" smtClean="0"/>
              <a:t>La médullaire profonde centrale </a:t>
            </a:r>
          </a:p>
          <a:p>
            <a:r>
              <a:rPr lang="fr-FR" dirty="0" smtClean="0"/>
              <a:t> 1</a:t>
            </a:r>
            <a:r>
              <a:rPr lang="fr-FR" dirty="0" smtClean="0">
                <a:solidFill>
                  <a:srgbClr val="C00000"/>
                </a:solidFill>
              </a:rPr>
              <a:t>) Artère rénale </a:t>
            </a:r>
            <a:r>
              <a:rPr lang="fr-FR" dirty="0" smtClean="0"/>
              <a:t>:Le sang arrive au rein par un artériole afférent ramené  le sang doit être filtré  </a:t>
            </a:r>
          </a:p>
          <a:p>
            <a:r>
              <a:rPr lang="fr-FR" dirty="0" smtClean="0"/>
              <a:t>2) </a:t>
            </a:r>
            <a:r>
              <a:rPr lang="fr-FR" dirty="0" smtClean="0">
                <a:solidFill>
                  <a:schemeClr val="tx2"/>
                </a:solidFill>
              </a:rPr>
              <a:t>Veine rénale : </a:t>
            </a:r>
            <a:r>
              <a:rPr lang="fr-FR" dirty="0" smtClean="0">
                <a:solidFill>
                  <a:schemeClr val="tx1"/>
                </a:solidFill>
              </a:rPr>
              <a:t>sang filtré retourné vers la circulation rejoint  la veine cave inferieure  qui rejoint  le cœur droit </a:t>
            </a:r>
          </a:p>
          <a:p>
            <a:r>
              <a:rPr lang="fr-FR" dirty="0" smtClean="0">
                <a:solidFill>
                  <a:schemeClr val="tx1"/>
                </a:solidFill>
              </a:rPr>
              <a:t>3- le filtré : évacué hors le corps</a:t>
            </a:r>
          </a:p>
          <a:p>
            <a:r>
              <a:rPr lang="fr-FR" dirty="0" smtClean="0">
                <a:solidFill>
                  <a:schemeClr val="tx1"/>
                </a:solidFill>
              </a:rPr>
              <a:t>Le sang oxygéné non filtré (en rouge dans les artères ) ,le sang riche en CO2  c’est le sang filtrée  </a:t>
            </a:r>
          </a:p>
          <a:p>
            <a:r>
              <a:rPr lang="fr-FR" dirty="0" smtClean="0">
                <a:solidFill>
                  <a:schemeClr val="tx1"/>
                </a:solidFill>
              </a:rPr>
              <a:t> </a:t>
            </a:r>
          </a:p>
          <a:p>
            <a:endParaRPr lang="fr-FR" dirty="0" smtClean="0">
              <a:solidFill>
                <a:schemeClr val="tx1"/>
              </a:solidFill>
            </a:endParaRPr>
          </a:p>
          <a:p>
            <a:endParaRPr lang="fr-FR"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smtClean="0">
              <a:solidFill>
                <a:schemeClr val="tx1"/>
              </a:solidFill>
            </a:endParaRPr>
          </a:p>
          <a:p>
            <a:endParaRPr lang="fr-FR" sz="16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64088" y="4365104"/>
            <a:ext cx="3168352" cy="2304256"/>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Rectangle à coins arrondis 4"/>
          <p:cNvSpPr/>
          <p:nvPr/>
        </p:nvSpPr>
        <p:spPr>
          <a:xfrm>
            <a:off x="251520" y="332656"/>
            <a:ext cx="4032448" cy="64087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dirty="0" smtClean="0"/>
              <a:t>Deux zones principales constituant les reins </a:t>
            </a:r>
          </a:p>
          <a:p>
            <a:pPr algn="just"/>
            <a:r>
              <a:rPr lang="fr-FR" dirty="0" smtClean="0"/>
              <a:t>Zone externe =cortex rénale </a:t>
            </a:r>
          </a:p>
          <a:p>
            <a:pPr algn="just"/>
            <a:r>
              <a:rPr lang="fr-FR" dirty="0" smtClean="0"/>
              <a:t>Zone moyenne 8 à 10  pyramides de Malpighi dans lesquels se trouve  l’unité principale  de filtration  le néphron 800,000 à 1,500,000 néphrons par rein .</a:t>
            </a:r>
          </a:p>
          <a:p>
            <a:pPr algn="just"/>
            <a:r>
              <a:rPr lang="fr-FR" dirty="0" smtClean="0"/>
              <a:t>Les néphrons de reins filtrent quotidiennement  environ 180 litres du sang par jour , il n’excrètent  sous forme d’urine qu’environ 1% de cette quantité  équivalant de 1,5litre par jour . L’urine fabriquée va ce déversé dans des petits calices et après dans les grands calices et après dans la bassinet  l’urine et stockée dans la vessie quand la vessie est contient (200 à 400 ml)   l’urine évacuée hors de l’organisme grasse à l’urètre . </a:t>
            </a:r>
            <a:endParaRPr lang="fr-FR" dirty="0"/>
          </a:p>
        </p:txBody>
      </p:sp>
      <p:sp>
        <p:nvSpPr>
          <p:cNvPr id="4" name="Rectangle à coins arrondis 3"/>
          <p:cNvSpPr/>
          <p:nvPr/>
        </p:nvSpPr>
        <p:spPr>
          <a:xfrm>
            <a:off x="4499992" y="332656"/>
            <a:ext cx="4320480" cy="38884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600" dirty="0" smtClean="0"/>
              <a:t/>
            </a:r>
            <a:br>
              <a:rPr lang="fr-FR" sz="1600" dirty="0" smtClean="0"/>
            </a:br>
            <a:endParaRPr lang="fr-FR" sz="1600" dirty="0" smtClean="0"/>
          </a:p>
          <a:p>
            <a:pPr algn="just"/>
            <a:endParaRPr lang="fr-FR" sz="1600" dirty="0" smtClean="0"/>
          </a:p>
          <a:p>
            <a:pPr algn="just"/>
            <a:endParaRPr lang="fr-FR" sz="1600" dirty="0" smtClean="0"/>
          </a:p>
          <a:p>
            <a:pPr algn="just"/>
            <a:r>
              <a:rPr lang="fr-FR" sz="1400" dirty="0" smtClean="0"/>
              <a:t>Le corpuscule de </a:t>
            </a:r>
            <a:r>
              <a:rPr lang="fr-FR" sz="1400" dirty="0" err="1" smtClean="0"/>
              <a:t>malbighi</a:t>
            </a:r>
            <a:r>
              <a:rPr lang="fr-FR" sz="1400" dirty="0" smtClean="0"/>
              <a:t> formé =capsule de Bowman + le glomérules (réseau de capillaire).</a:t>
            </a:r>
          </a:p>
          <a:p>
            <a:pPr algn="just"/>
            <a:r>
              <a:rPr lang="fr-FR" sz="1400" dirty="0" smtClean="0"/>
              <a:t>La filtration du sang = filtration glomérulaire </a:t>
            </a:r>
          </a:p>
          <a:p>
            <a:pPr algn="just"/>
            <a:r>
              <a:rPr lang="fr-FR" sz="1400" dirty="0" smtClean="0"/>
              <a:t>La paroi de la capsule composée de cellules espacées appelés les </a:t>
            </a:r>
            <a:r>
              <a:rPr lang="fr-FR" sz="1400" dirty="0" err="1" smtClean="0"/>
              <a:t>podocytes</a:t>
            </a:r>
            <a:r>
              <a:rPr lang="fr-FR" sz="1400" dirty="0" smtClean="0"/>
              <a:t> </a:t>
            </a:r>
          </a:p>
          <a:p>
            <a:pPr algn="just"/>
            <a:r>
              <a:rPr lang="fr-FR" sz="1400" dirty="0" smtClean="0"/>
              <a:t>Les </a:t>
            </a:r>
            <a:r>
              <a:rPr lang="fr-FR" sz="1400" b="1" dirty="0" err="1" smtClean="0"/>
              <a:t>podocytes</a:t>
            </a:r>
            <a:r>
              <a:rPr lang="fr-FR" sz="1400" dirty="0" smtClean="0"/>
              <a:t> sont des cellules épithéliales différenciées et ramifiées composant le feuillet viscéral de la capsule de Bowman au niveau du glomérule rénal. Leurs ramifications, nommées pédicelles, s'entrelacent autour des capillaires glomérulaires en ne laissant découvert que de petites fentes de filtration.</a:t>
            </a:r>
          </a:p>
          <a:p>
            <a:pPr algn="just"/>
            <a:endParaRPr lang="fr-FR" sz="1600" dirty="0" smtClean="0"/>
          </a:p>
          <a:p>
            <a:pPr algn="just"/>
            <a:endParaRPr lang="fr-FR" sz="1600" dirty="0" smtClean="0"/>
          </a:p>
          <a:p>
            <a:pPr algn="just"/>
            <a:endParaRPr lang="fr-FR" sz="1600" dirty="0" smtClean="0"/>
          </a:p>
          <a:p>
            <a:pPr algn="just"/>
            <a:endParaRPr lang="fr-FR" sz="1600" dirty="0" smtClean="0"/>
          </a:p>
          <a:p>
            <a:pPr algn="just"/>
            <a:endParaRPr lang="fr-FR" sz="1600" dirty="0" smtClean="0"/>
          </a:p>
          <a:p>
            <a:pPr algn="just"/>
            <a:endParaRPr lang="fr-FR" sz="1600" dirty="0" smtClean="0"/>
          </a:p>
          <a:p>
            <a:pPr algn="just"/>
            <a:endParaRPr lang="fr-FR"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5148064" y="188640"/>
            <a:ext cx="3024336" cy="1944216"/>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323528" y="188640"/>
            <a:ext cx="4392488" cy="2160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b="1" dirty="0" smtClean="0"/>
              <a:t>Unité anatomique du rein : tube urinaire</a:t>
            </a:r>
          </a:p>
          <a:p>
            <a:pPr algn="just"/>
            <a:r>
              <a:rPr lang="fr-FR" sz="1400" dirty="0" smtClean="0"/>
              <a:t>  </a:t>
            </a:r>
            <a:r>
              <a:rPr lang="fr-FR" sz="1400" b="1" dirty="0" smtClean="0"/>
              <a:t>Néphron : </a:t>
            </a:r>
            <a:r>
              <a:rPr lang="fr-FR" sz="1400" dirty="0" smtClean="0"/>
              <a:t>partie filtrante où se déroulent les étapes de la formation de l’urine : corpuscule ou glomérule de Malpighi, tube contourné proximal, anse de </a:t>
            </a:r>
            <a:r>
              <a:rPr lang="fr-FR" sz="1400" dirty="0" err="1" smtClean="0"/>
              <a:t>Henlé</a:t>
            </a:r>
            <a:r>
              <a:rPr lang="fr-FR" sz="1400" dirty="0" smtClean="0"/>
              <a:t> et tube contourné distal. </a:t>
            </a:r>
          </a:p>
          <a:p>
            <a:pPr algn="just"/>
            <a:r>
              <a:rPr lang="fr-FR" sz="1400" dirty="0" smtClean="0"/>
              <a:t>● Tubes collecteurs : partie excrétrice font suite aux tubes contournés distaux. Ils se déversent dans les petits calices au sommet des pyramides de Malpighi, au niveau de l’area </a:t>
            </a:r>
            <a:r>
              <a:rPr lang="fr-FR" sz="1400" dirty="0" err="1" smtClean="0"/>
              <a:t>cribosa</a:t>
            </a:r>
            <a:r>
              <a:rPr lang="fr-FR" dirty="0" smtClean="0"/>
              <a:t>. </a:t>
            </a:r>
            <a:endParaRPr lang="fr-FR" dirty="0"/>
          </a:p>
        </p:txBody>
      </p:sp>
      <p:sp>
        <p:nvSpPr>
          <p:cNvPr id="7" name="Rectangle à coins arrondis 6"/>
          <p:cNvSpPr/>
          <p:nvPr/>
        </p:nvSpPr>
        <p:spPr>
          <a:xfrm>
            <a:off x="395536" y="2852936"/>
            <a:ext cx="3744416" cy="32403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dirty="0" smtClean="0"/>
              <a:t>Formation de l’urine </a:t>
            </a:r>
          </a:p>
          <a:p>
            <a:pPr algn="just"/>
            <a:r>
              <a:rPr lang="fr-FR" sz="1400" dirty="0" smtClean="0"/>
              <a:t>L’élaboration de l’urine et l’ajustement simultanée de la composition du sang dépendent de 3 processus :</a:t>
            </a:r>
          </a:p>
          <a:p>
            <a:pPr algn="just"/>
            <a:r>
              <a:rPr lang="fr-FR" sz="1400" dirty="0" smtClean="0"/>
              <a:t>1- la filtration glomérulaire :au niveau des glomérules passage des substances du sang glomérules vers les tubules.</a:t>
            </a:r>
          </a:p>
          <a:p>
            <a:pPr algn="just"/>
            <a:r>
              <a:rPr lang="fr-FR" sz="1400" dirty="0" smtClean="0"/>
              <a:t>2- la réabsorption : retour des substances essentielles de tubules vers les capillaires péri tubulaires .  </a:t>
            </a:r>
          </a:p>
          <a:p>
            <a:pPr algn="just"/>
            <a:r>
              <a:rPr lang="fr-FR" sz="1400" dirty="0" smtClean="0"/>
              <a:t>3- sécrétion :  passage de certains substances en excès du sang vers les tubules et le tube collecteur  </a:t>
            </a:r>
          </a:p>
          <a:p>
            <a:pPr algn="just"/>
            <a:endParaRPr lang="fr-FR" dirty="0"/>
          </a:p>
        </p:txBody>
      </p:sp>
      <p:pic>
        <p:nvPicPr>
          <p:cNvPr id="19457" name="Picture 1"/>
          <p:cNvPicPr>
            <a:picLocks noChangeAspect="1" noChangeArrowheads="1"/>
          </p:cNvPicPr>
          <p:nvPr/>
        </p:nvPicPr>
        <p:blipFill>
          <a:blip r:embed="rId3" cstate="print"/>
          <a:srcRect/>
          <a:stretch>
            <a:fillRect/>
          </a:stretch>
        </p:blipFill>
        <p:spPr bwMode="auto">
          <a:xfrm>
            <a:off x="4644008" y="2564904"/>
            <a:ext cx="3888432"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06489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cap="all" dirty="0" smtClean="0"/>
              <a:t>FORMATION DE L’URINE.</a:t>
            </a:r>
            <a:endParaRPr lang="fr-FR" cap="all" dirty="0" smtClean="0"/>
          </a:p>
          <a:p>
            <a:r>
              <a:rPr lang="fr-FR" sz="1600" dirty="0" smtClean="0"/>
              <a:t>La formation de l’urine se déroule en trois étapes : la </a:t>
            </a:r>
            <a:r>
              <a:rPr lang="fr-FR" sz="1600" b="1" dirty="0" smtClean="0"/>
              <a:t>filtration</a:t>
            </a:r>
            <a:r>
              <a:rPr lang="fr-FR" sz="1600" dirty="0" smtClean="0"/>
              <a:t>, la </a:t>
            </a:r>
            <a:r>
              <a:rPr lang="fr-FR" sz="1600" b="1" dirty="0" smtClean="0"/>
              <a:t>sécrétion</a:t>
            </a:r>
            <a:r>
              <a:rPr lang="fr-FR" sz="1600" dirty="0" smtClean="0"/>
              <a:t> et la </a:t>
            </a:r>
            <a:r>
              <a:rPr lang="fr-FR" sz="1600" b="1" dirty="0" smtClean="0"/>
              <a:t>réabsorption</a:t>
            </a:r>
            <a:r>
              <a:rPr lang="fr-FR" dirty="0" smtClean="0"/>
              <a:t>.</a:t>
            </a:r>
            <a:endParaRPr lang="fr-FR" dirty="0"/>
          </a:p>
        </p:txBody>
      </p:sp>
      <p:sp>
        <p:nvSpPr>
          <p:cNvPr id="5" name="Rectangle à coins arrondis 4"/>
          <p:cNvSpPr/>
          <p:nvPr/>
        </p:nvSpPr>
        <p:spPr>
          <a:xfrm>
            <a:off x="395536" y="1196752"/>
            <a:ext cx="7848872" cy="44644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 La filtration.</a:t>
            </a:r>
          </a:p>
          <a:p>
            <a:r>
              <a:rPr lang="fr-FR" dirty="0" smtClean="0"/>
              <a:t>Cette première étape se déroule dans le </a:t>
            </a:r>
            <a:r>
              <a:rPr lang="fr-FR" b="1" dirty="0" smtClean="0"/>
              <a:t>glomérule.</a:t>
            </a:r>
            <a:r>
              <a:rPr lang="fr-FR" dirty="0" smtClean="0"/>
              <a:t> Ce dernier filtre le plasma sanguin en provenance des capillaires et produit une </a:t>
            </a:r>
            <a:r>
              <a:rPr lang="fr-FR" b="1" dirty="0" smtClean="0"/>
              <a:t>urine primitive</a:t>
            </a:r>
            <a:r>
              <a:rPr lang="fr-FR" dirty="0" smtClean="0"/>
              <a:t> déversée dans la partie supérieure du tube urinifère. L’urine primitive a une composition proche de celle du plasma sanguin, sauf qu’elle ne contient pas de grosses molécules (protides et lipides) incapables de traverser la barrière glomérulaire.</a:t>
            </a:r>
          </a:p>
          <a:p>
            <a:r>
              <a:rPr lang="fr-FR" b="1" dirty="0" smtClean="0"/>
              <a:t>- La sécrétion.</a:t>
            </a:r>
          </a:p>
          <a:p>
            <a:r>
              <a:rPr lang="fr-FR" dirty="0" smtClean="0"/>
              <a:t>Elle se fait par la </a:t>
            </a:r>
            <a:r>
              <a:rPr lang="fr-FR" b="1" dirty="0" smtClean="0"/>
              <a:t>paroi du tube urinifère</a:t>
            </a:r>
            <a:r>
              <a:rPr lang="fr-FR" dirty="0" smtClean="0"/>
              <a:t> qui fabrique certaines substances de déchets (ammoniaque) présentes dans l’urine et absentes dans le plasma.</a:t>
            </a:r>
          </a:p>
          <a:p>
            <a:r>
              <a:rPr lang="fr-FR" b="1" dirty="0" smtClean="0"/>
              <a:t>- La réabsorption.</a:t>
            </a:r>
          </a:p>
          <a:p>
            <a:r>
              <a:rPr lang="fr-FR" dirty="0" smtClean="0"/>
              <a:t>99 % d’eau, 98 % de sels minéraux, 100 % de glucose et 60 % d’urée de l’urine primitive sont réabsorbés au niveau du néphron. Ils réintègrent le plasma sanguin. Le résidu forme l’</a:t>
            </a:r>
            <a:r>
              <a:rPr lang="fr-FR" b="1" dirty="0" smtClean="0"/>
              <a:t>urine</a:t>
            </a:r>
            <a:r>
              <a:rPr lang="fr-FR" dirty="0" smtClean="0"/>
              <a:t> </a:t>
            </a:r>
            <a:r>
              <a:rPr lang="fr-FR" b="1" dirty="0" smtClean="0"/>
              <a:t>définitive.</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691680" y="0"/>
            <a:ext cx="4536504"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Réabsorption et sécrétion tubulaires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755576" y="548680"/>
            <a:ext cx="8168779" cy="2088232"/>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27" name="Picture 3"/>
          <p:cNvPicPr>
            <a:picLocks noChangeAspect="1" noChangeArrowheads="1"/>
          </p:cNvPicPr>
          <p:nvPr/>
        </p:nvPicPr>
        <p:blipFill>
          <a:blip r:embed="rId3" cstate="print"/>
          <a:srcRect/>
          <a:stretch>
            <a:fillRect/>
          </a:stretch>
        </p:blipFill>
        <p:spPr bwMode="auto">
          <a:xfrm>
            <a:off x="3851920" y="2852936"/>
            <a:ext cx="4896544" cy="34004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à coins arrondis 4"/>
          <p:cNvSpPr/>
          <p:nvPr/>
        </p:nvSpPr>
        <p:spPr>
          <a:xfrm>
            <a:off x="107504" y="2852936"/>
            <a:ext cx="3384376" cy="35283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b="1" dirty="0" smtClean="0">
                <a:solidFill>
                  <a:srgbClr val="FF0000"/>
                </a:solidFill>
              </a:rPr>
              <a:t>Urine primitive (urine glomérulaire) urine initial:</a:t>
            </a:r>
          </a:p>
          <a:p>
            <a:pPr algn="just"/>
            <a:r>
              <a:rPr lang="fr-FR" sz="1400" dirty="0" smtClean="0">
                <a:solidFill>
                  <a:schemeClr val="tx1"/>
                </a:solidFill>
              </a:rPr>
              <a:t>Le filtra qui pénètre dans les tubules rénales est  de tous les éléments du sang à </a:t>
            </a:r>
            <a:r>
              <a:rPr lang="fr-FR" sz="1400" b="1" dirty="0" smtClean="0"/>
              <a:t> l</a:t>
            </a:r>
            <a:r>
              <a:rPr lang="fr-FR" sz="1400" dirty="0" smtClean="0"/>
              <a:t>'</a:t>
            </a:r>
            <a:r>
              <a:rPr lang="fr-FR" sz="1400" b="1" dirty="0" smtClean="0"/>
              <a:t>exception de </a:t>
            </a:r>
            <a:r>
              <a:rPr lang="fr-FR" sz="1400" dirty="0" smtClean="0">
                <a:solidFill>
                  <a:schemeClr val="tx1"/>
                </a:solidFill>
              </a:rPr>
              <a:t>: </a:t>
            </a:r>
          </a:p>
          <a:p>
            <a:pPr algn="just">
              <a:buFontTx/>
              <a:buChar char="-"/>
            </a:pPr>
            <a:r>
              <a:rPr lang="fr-FR" sz="1400" dirty="0" smtClean="0">
                <a:solidFill>
                  <a:schemeClr val="tx1"/>
                </a:solidFill>
              </a:rPr>
              <a:t>Des éléments figurés sanguins </a:t>
            </a:r>
          </a:p>
          <a:p>
            <a:pPr algn="just">
              <a:buFontTx/>
              <a:buChar char="-"/>
            </a:pPr>
            <a:r>
              <a:rPr lang="fr-FR" sz="1400" dirty="0" smtClean="0">
                <a:solidFill>
                  <a:schemeClr val="tx1"/>
                </a:solidFill>
              </a:rPr>
              <a:t> des protéines sauf les plus petites </a:t>
            </a:r>
          </a:p>
          <a:p>
            <a:pPr algn="just">
              <a:buFontTx/>
              <a:buChar char="-"/>
            </a:pPr>
            <a:r>
              <a:rPr lang="fr-FR" sz="1400" dirty="0" smtClean="0">
                <a:solidFill>
                  <a:schemeClr val="tx1"/>
                </a:solidFill>
              </a:rPr>
              <a:t>Chaque jours 180 L  du sang filtré est traversée les tubules rénales portant 1à 1,5 L  d’urine 0 excrété .99% de filtrat réabsorbé par les cellules de paroi de tubules est retourné vers le pré tubulaires sanguins </a:t>
            </a:r>
            <a:endParaRPr lang="fr-FR" sz="1400" dirty="0">
              <a:solidFill>
                <a:schemeClr val="tx1"/>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1586</Words>
  <Application>Microsoft Office PowerPoint</Application>
  <PresentationFormat>Affichage à l'écran (4:3)</PresentationFormat>
  <Paragraphs>188</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Cyber</dc:creator>
  <cp:lastModifiedBy>Cyber</cp:lastModifiedBy>
  <cp:revision>13</cp:revision>
  <dcterms:created xsi:type="dcterms:W3CDTF">2020-04-18T20:30:42Z</dcterms:created>
  <dcterms:modified xsi:type="dcterms:W3CDTF">2020-04-29T10:59:12Z</dcterms:modified>
</cp:coreProperties>
</file>